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6" r:id="rId3"/>
    <p:sldId id="278" r:id="rId4"/>
    <p:sldId id="257" r:id="rId5"/>
    <p:sldId id="279" r:id="rId6"/>
    <p:sldId id="286" r:id="rId7"/>
    <p:sldId id="281" r:id="rId8"/>
    <p:sldId id="282" r:id="rId9"/>
    <p:sldId id="283" r:id="rId10"/>
    <p:sldId id="285" r:id="rId11"/>
    <p:sldId id="275" r:id="rId12"/>
    <p:sldId id="289" r:id="rId13"/>
    <p:sldId id="290" r:id="rId14"/>
    <p:sldId id="276" r:id="rId15"/>
    <p:sldId id="292" r:id="rId16"/>
    <p:sldId id="266" r:id="rId17"/>
    <p:sldId id="291" r:id="rId18"/>
    <p:sldId id="267" r:id="rId19"/>
  </p:sldIdLst>
  <p:sldSz cx="9144000" cy="6858000" type="screen4x3"/>
  <p:notesSz cx="6858000" cy="9144000"/>
  <p:defaultTextStyle>
    <a:defPPr>
      <a:defRPr lang="hi-I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8" d="100"/>
          <a:sy n="68" d="100"/>
        </p:scale>
        <p:origin x="-3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5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i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i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i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i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i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i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hi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i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i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i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i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i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i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i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i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i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i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i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i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i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hi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hi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9BB70-1B8A-4234-82C0-DA3A7AC553B7}" type="datetimeFigureOut">
              <a:rPr lang="hi-IN" smtClean="0"/>
              <a:pPr/>
              <a:t>मंगलवार, 4 श्रावण 1933</a:t>
            </a:fld>
            <a:endParaRPr lang="hi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i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7C774-02BC-4AB2-9647-950C7D76169A}" type="slidenum">
              <a:rPr lang="hi-IN" smtClean="0"/>
              <a:pPr/>
              <a:t>‹#›</a:t>
            </a:fld>
            <a:endParaRPr lang="hi-IN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Tahoma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ahoma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ahoma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ahoma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ahoma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ahom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i-I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a-IR" sz="6000" dirty="0" smtClean="0">
                <a:latin typeface="+mj-lt"/>
                <a:cs typeface="B Kamran Outline" pitchFamily="2" charset="-78"/>
              </a:rPr>
              <a:t>به نام خدا</a:t>
            </a:r>
            <a:endParaRPr lang="hi-IN" sz="6000" dirty="0">
              <a:latin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i-IN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Tahoma" pitchFamily="34" charset="0"/>
              </a:rPr>
              <a:t>تفسير گزارش</a:t>
            </a:r>
            <a:endParaRPr lang="hi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r" rtl="1"/>
            <a:r>
              <a:rPr lang="fa-IR" dirty="0" smtClean="0">
                <a:cs typeface="Tahoma" pitchFamily="34" charset="0"/>
              </a:rPr>
              <a:t>عالی     </a:t>
            </a:r>
            <a:r>
              <a:rPr lang="en-US" dirty="0" smtClean="0">
                <a:cs typeface="Tahoma" pitchFamily="34" charset="0"/>
              </a:rPr>
              <a:t>        DI &lt; 0.5                                                 </a:t>
            </a:r>
            <a:endParaRPr lang="en-US" dirty="0">
              <a:cs typeface="Tahoma" pitchFamily="34" charset="0"/>
            </a:endParaRPr>
          </a:p>
          <a:p>
            <a:pPr algn="r" rtl="1"/>
            <a:r>
              <a:rPr lang="fa-IR" dirty="0" smtClean="0">
                <a:cs typeface="Tahoma" pitchFamily="34" charset="0"/>
              </a:rPr>
              <a:t>خيلی خوب                                      </a:t>
            </a:r>
            <a:r>
              <a:rPr lang="en-US" dirty="0" smtClean="0">
                <a:cs typeface="Tahoma" pitchFamily="34" charset="0"/>
              </a:rPr>
              <a:t>0.5 &lt; DI &lt; 1</a:t>
            </a:r>
            <a:endParaRPr lang="fa-IR" dirty="0" smtClean="0">
              <a:cs typeface="Tahoma" pitchFamily="34" charset="0"/>
            </a:endParaRPr>
          </a:p>
          <a:p>
            <a:pPr algn="r" rtl="1"/>
            <a:r>
              <a:rPr lang="fa-IR" dirty="0" smtClean="0">
                <a:cs typeface="Tahoma" pitchFamily="34" charset="0"/>
              </a:rPr>
              <a:t>قابل قبول </a:t>
            </a:r>
            <a:r>
              <a:rPr lang="en-US" dirty="0" smtClean="0">
                <a:cs typeface="Tahoma" pitchFamily="34" charset="0"/>
              </a:rPr>
              <a:t>1 &lt; DI &lt; 2                                       </a:t>
            </a:r>
            <a:endParaRPr lang="en-US" dirty="0">
              <a:cs typeface="Tahoma" pitchFamily="34" charset="0"/>
            </a:endParaRPr>
          </a:p>
          <a:p>
            <a:pPr algn="r" rtl="1"/>
            <a:r>
              <a:rPr lang="fa-IR" dirty="0" smtClean="0">
                <a:cs typeface="Tahoma" pitchFamily="34" charset="0"/>
              </a:rPr>
              <a:t>نيازمند بازبينی نحوه آزمايش </a:t>
            </a:r>
            <a:r>
              <a:rPr lang="en-US" dirty="0" smtClean="0">
                <a:cs typeface="Tahoma" pitchFamily="34" charset="0"/>
              </a:rPr>
              <a:t>2 &lt; DI &lt; 3</a:t>
            </a:r>
            <a:r>
              <a:rPr lang="en-US" dirty="0">
                <a:cs typeface="Tahoma" pitchFamily="34" charset="0"/>
              </a:rPr>
              <a:t> </a:t>
            </a:r>
            <a:r>
              <a:rPr lang="en-US" dirty="0" smtClean="0">
                <a:cs typeface="Tahoma" pitchFamily="34" charset="0"/>
              </a:rPr>
              <a:t>              </a:t>
            </a:r>
            <a:endParaRPr lang="fa-IR" dirty="0" smtClean="0">
              <a:cs typeface="Tahoma" pitchFamily="34" charset="0"/>
            </a:endParaRPr>
          </a:p>
          <a:p>
            <a:pPr algn="r" rtl="1">
              <a:buNone/>
            </a:pPr>
            <a:r>
              <a:rPr lang="fa-IR" dirty="0">
                <a:cs typeface="Tahoma" pitchFamily="34" charset="0"/>
              </a:rPr>
              <a:t> </a:t>
            </a:r>
            <a:r>
              <a:rPr lang="fa-IR" dirty="0" smtClean="0">
                <a:cs typeface="Tahoma" pitchFamily="34" charset="0"/>
              </a:rPr>
              <a:t>  يا کاليبراسيون دستگاه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غير قابل قبول و نيازمند بررسی </a:t>
            </a:r>
            <a:r>
              <a:rPr lang="en-US" dirty="0" smtClean="0">
                <a:cs typeface="Tahoma" pitchFamily="34" charset="0"/>
              </a:rPr>
              <a:t>DI &gt;3            </a:t>
            </a:r>
            <a:endParaRPr lang="fa-IR" dirty="0" smtClean="0">
              <a:cs typeface="Tahoma" pitchFamily="34" charset="0"/>
            </a:endParaRPr>
          </a:p>
          <a:p>
            <a:pPr algn="r" rtl="1">
              <a:buNone/>
            </a:pPr>
            <a:r>
              <a:rPr lang="fa-IR" dirty="0" smtClean="0">
                <a:cs typeface="Tahoma" pitchFamily="34" charset="0"/>
              </a:rPr>
              <a:t>فوری</a:t>
            </a:r>
          </a:p>
          <a:p>
            <a:pPr algn="r" rtl="1"/>
            <a:endParaRPr lang="en-US" dirty="0"/>
          </a:p>
          <a:p>
            <a:pPr algn="r" rtl="1"/>
            <a:r>
              <a:rPr lang="fa-IR" dirty="0" smtClean="0">
                <a:solidFill>
                  <a:srgbClr val="C00000"/>
                </a:solidFill>
                <a:cs typeface="Tahoma" pitchFamily="34" charset="0"/>
              </a:rPr>
              <a:t>اگر نتيجه آزمايش خارج از محدوده </a:t>
            </a:r>
            <a:r>
              <a:rPr lang="en-US" dirty="0" smtClean="0">
                <a:solidFill>
                  <a:srgbClr val="C00000"/>
                </a:solidFill>
                <a:cs typeface="Tahoma" pitchFamily="34" charset="0"/>
              </a:rPr>
              <a:t>2.5 SD</a:t>
            </a:r>
            <a:r>
              <a:rPr lang="fa-IR" dirty="0" smtClean="0">
                <a:solidFill>
                  <a:srgbClr val="C00000"/>
                </a:solidFill>
                <a:cs typeface="Tahoma" pitchFamily="34" charset="0"/>
              </a:rPr>
              <a:t> </a:t>
            </a:r>
            <a:r>
              <a:rPr lang="en-US" dirty="0" smtClean="0">
                <a:solidFill>
                  <a:srgbClr val="C00000"/>
                </a:solidFill>
                <a:cs typeface="Tahoma" pitchFamily="34" charset="0"/>
              </a:rPr>
              <a:t>± </a:t>
            </a:r>
            <a:r>
              <a:rPr lang="fa-IR" dirty="0" smtClean="0">
                <a:solidFill>
                  <a:srgbClr val="C00000"/>
                </a:solidFill>
                <a:cs typeface="Tahoma" pitchFamily="34" charset="0"/>
              </a:rPr>
              <a:t> باشد  </a:t>
            </a:r>
            <a:r>
              <a:rPr lang="en-US" dirty="0" smtClean="0">
                <a:solidFill>
                  <a:srgbClr val="C00000"/>
                </a:solidFill>
                <a:cs typeface="Tahoma" pitchFamily="34" charset="0"/>
              </a:rPr>
              <a:t> DI</a:t>
            </a:r>
            <a:r>
              <a:rPr lang="fa-IR" dirty="0" smtClean="0">
                <a:solidFill>
                  <a:srgbClr val="C00000"/>
                </a:solidFill>
                <a:cs typeface="Tahoma" pitchFamily="34" charset="0"/>
              </a:rPr>
              <a:t> به صورت </a:t>
            </a:r>
            <a:r>
              <a:rPr lang="en-US" dirty="0" smtClean="0">
                <a:solidFill>
                  <a:srgbClr val="C00000"/>
                </a:solidFill>
                <a:cs typeface="Tahoma" pitchFamily="34" charset="0"/>
              </a:rPr>
              <a:t>SD</a:t>
            </a:r>
            <a:r>
              <a:rPr lang="fa-IR" dirty="0" smtClean="0">
                <a:solidFill>
                  <a:srgbClr val="C00000"/>
                </a:solidFill>
                <a:cs typeface="Tahoma" pitchFamily="34" charset="0"/>
              </a:rPr>
              <a:t>  </a:t>
            </a:r>
            <a:r>
              <a:rPr lang="en-US" dirty="0" smtClean="0">
                <a:solidFill>
                  <a:srgbClr val="C00000"/>
                </a:solidFill>
                <a:cs typeface="Tahoma" pitchFamily="34" charset="0"/>
              </a:rPr>
              <a:t>2.5</a:t>
            </a:r>
            <a:r>
              <a:rPr lang="fa-IR" dirty="0" smtClean="0">
                <a:solidFill>
                  <a:srgbClr val="C00000"/>
                </a:solidFill>
                <a:cs typeface="Tahoma" pitchFamily="34" charset="0"/>
              </a:rPr>
              <a:t>&lt; گزارش می شود   </a:t>
            </a:r>
          </a:p>
          <a:p>
            <a:pPr algn="r" rtl="1"/>
            <a:endParaRPr lang="hi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</a:t>
            </a:r>
            <a:endParaRPr lang="hi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Tahoma" pitchFamily="34" charset="0"/>
              </a:rPr>
              <a:t>نتيجه آزمايش قابل قبول است يا خير؟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نتيجه آزمايش در مقايسه با گروه کمتر است يا بيشتر؟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نتيجه آزمايش در مقايسه با کل نتايج چطور است؟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خطای سيستميک وجود دارد ؟</a:t>
            </a:r>
          </a:p>
          <a:p>
            <a:pPr algn="r" rtl="1">
              <a:buNone/>
            </a:pPr>
            <a:r>
              <a:rPr lang="fa-IR" dirty="0" smtClean="0"/>
              <a:t> </a:t>
            </a:r>
            <a:endParaRPr lang="hi-IN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b="1" dirty="0" smtClean="0">
                <a:cs typeface="Tahoma" pitchFamily="34" charset="0"/>
              </a:rPr>
              <a:t>اقدامات در برخورد با نتايج غير قابل قبول </a:t>
            </a:r>
            <a:endParaRPr lang="hi-IN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>
              <a:buFontTx/>
              <a:buChar char="-"/>
            </a:pPr>
            <a:r>
              <a:rPr lang="fa-IR" dirty="0" smtClean="0">
                <a:cs typeface="Tahoma" pitchFamily="34" charset="0"/>
              </a:rPr>
              <a:t>بررسی نحوه ثبت نتايج نمونه در برگه جوابدهی </a:t>
            </a:r>
          </a:p>
          <a:p>
            <a:pPr algn="r" rtl="1">
              <a:buFontTx/>
              <a:buChar char="-"/>
            </a:pPr>
            <a:r>
              <a:rPr lang="fa-IR" dirty="0" smtClean="0">
                <a:cs typeface="Tahoma" pitchFamily="34" charset="0"/>
              </a:rPr>
              <a:t>نمونه در فاصله زمانی مناسب از دريافت آزمايش شده</a:t>
            </a:r>
          </a:p>
          <a:p>
            <a:pPr algn="r" rtl="1">
              <a:buFontTx/>
              <a:buChar char="-"/>
            </a:pPr>
            <a:r>
              <a:rPr lang="fa-IR" dirty="0" smtClean="0">
                <a:cs typeface="Tahoma" pitchFamily="34" charset="0"/>
              </a:rPr>
              <a:t>نمونه مطابق دستورالعمل آزمايش شده</a:t>
            </a:r>
          </a:p>
          <a:p>
            <a:pPr algn="r" rtl="1">
              <a:buFontTx/>
              <a:buChar char="-"/>
            </a:pPr>
            <a:r>
              <a:rPr lang="fa-IR" dirty="0" smtClean="0">
                <a:cs typeface="Tahoma" pitchFamily="34" charset="0"/>
              </a:rPr>
              <a:t>بررسی کيت و سری ساخت( آزمايشات انعقادی) </a:t>
            </a:r>
          </a:p>
          <a:p>
            <a:pPr algn="r" rtl="1">
              <a:buFontTx/>
              <a:buChar char="-"/>
            </a:pPr>
            <a:r>
              <a:rPr lang="fa-IR" dirty="0" smtClean="0">
                <a:cs typeface="Tahoma" pitchFamily="34" charset="0"/>
              </a:rPr>
              <a:t>بررسی نتايج کنترل کيفی داخلی در روز انجام آزمايش</a:t>
            </a:r>
          </a:p>
          <a:p>
            <a:pPr algn="r" rtl="1">
              <a:buFontTx/>
              <a:buChar char="-"/>
            </a:pPr>
            <a:endParaRPr lang="hi-IN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Tahoma" pitchFamily="34" charset="0"/>
              </a:rPr>
              <a:t>بررسی کنترل دستگاه مورد استفاده در روز انجام آزمايش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بررسی نتايج آزمايش بيماران 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بررسی نتايج قبلی ارزيابی خارجی کيفيت </a:t>
            </a:r>
            <a:endParaRPr lang="hi-IN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3000" dirty="0" smtClean="0">
                <a:cs typeface="Tahoma" pitchFamily="34" charset="0"/>
              </a:rPr>
              <a:t>اگر در کليه بررسی ها مشکل خاصی مشاهده نشد </a:t>
            </a:r>
          </a:p>
          <a:p>
            <a:pPr algn="r" rtl="1"/>
            <a:endParaRPr lang="fa-IR" dirty="0" smtClean="0"/>
          </a:p>
          <a:p>
            <a:pPr algn="ctr" rtl="1">
              <a:buNone/>
            </a:pPr>
            <a:r>
              <a:rPr lang="fa-IR" dirty="0" smtClean="0"/>
              <a:t>       </a:t>
            </a:r>
            <a:r>
              <a:rPr lang="fa-IR" b="1" i="1" dirty="0" smtClean="0">
                <a:solidFill>
                  <a:srgbClr val="C00000"/>
                </a:solidFill>
              </a:rPr>
              <a:t>نيازی به اقدام اصلاحی نيست.......</a:t>
            </a:r>
          </a:p>
          <a:p>
            <a:pPr algn="ctr" rtl="1">
              <a:buNone/>
            </a:pPr>
            <a:endParaRPr lang="fa-IR" b="1" i="1" dirty="0" smtClean="0">
              <a:solidFill>
                <a:srgbClr val="C00000"/>
              </a:solidFill>
            </a:endParaRPr>
          </a:p>
          <a:p>
            <a:pPr algn="r" rtl="1">
              <a:buNone/>
            </a:pPr>
            <a:r>
              <a:rPr lang="fa-IR" b="1" i="1" dirty="0" smtClean="0"/>
              <a:t>نتايج با توضيح در خصوص اقدامات انجام شده بايد ثبت گردد.</a:t>
            </a:r>
            <a:endParaRPr lang="hi-IN" b="1" i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i-IN"/>
          </a:p>
        </p:txBody>
      </p:sp>
      <p:pic>
        <p:nvPicPr>
          <p:cNvPr id="4" name="Content Placeholder 3" descr="clip_image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428604"/>
            <a:ext cx="8572560" cy="6000792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Tahoma" pitchFamily="34" charset="0"/>
              </a:rPr>
              <a:t>اسمير خون محيطی</a:t>
            </a:r>
            <a:endParaRPr lang="hi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 rtl="1"/>
            <a:r>
              <a:rPr lang="fa-IR" dirty="0">
                <a:cs typeface="Tahoma" pitchFamily="34" charset="0"/>
              </a:rPr>
              <a:t>دامنه مورد انتظار براي هريك از سلولها برحسب درصد مشخص شده است. اين دامنه بر اساس شمارشهای انجام شده توسط گروهي ، متشكل از كارشناسان خبره و نيز بررسي ميانگين </a:t>
            </a:r>
            <a:r>
              <a:rPr lang="fa-IR" dirty="0" smtClean="0">
                <a:cs typeface="Tahoma" pitchFamily="34" charset="0"/>
              </a:rPr>
              <a:t>نتايج </a:t>
            </a:r>
            <a:r>
              <a:rPr lang="fa-IR" dirty="0">
                <a:cs typeface="Tahoma" pitchFamily="34" charset="0"/>
              </a:rPr>
              <a:t>آزمايشگاهها با ضريب اطمينان 95%  تعيين </a:t>
            </a:r>
            <a:r>
              <a:rPr lang="fa-IR" dirty="0" smtClean="0">
                <a:cs typeface="Tahoma" pitchFamily="34" charset="0"/>
              </a:rPr>
              <a:t>می گردد.</a:t>
            </a:r>
          </a:p>
          <a:p>
            <a:pPr algn="just" rtl="1"/>
            <a:r>
              <a:rPr lang="fa-IR" dirty="0" smtClean="0">
                <a:cs typeface="Tahoma" pitchFamily="34" charset="0"/>
              </a:rPr>
              <a:t> تشخيص </a:t>
            </a:r>
            <a:r>
              <a:rPr lang="fa-IR" dirty="0">
                <a:cs typeface="Tahoma" pitchFamily="34" charset="0"/>
              </a:rPr>
              <a:t>نهايي گسترش  ارسال شده </a:t>
            </a:r>
            <a:r>
              <a:rPr lang="fa-IR" dirty="0" smtClean="0">
                <a:cs typeface="Tahoma" pitchFamily="34" charset="0"/>
              </a:rPr>
              <a:t>با </a:t>
            </a:r>
            <a:r>
              <a:rPr lang="fa-IR" dirty="0">
                <a:cs typeface="Tahoma" pitchFamily="34" charset="0"/>
              </a:rPr>
              <a:t>در نظر گرفتن سوابق بيمار و نظر کارشناسان </a:t>
            </a:r>
            <a:r>
              <a:rPr lang="fa-IR" dirty="0" smtClean="0">
                <a:cs typeface="Tahoma" pitchFamily="34" charset="0"/>
              </a:rPr>
              <a:t>مشاور </a:t>
            </a:r>
            <a:r>
              <a:rPr lang="fa-IR" dirty="0">
                <a:cs typeface="Tahoma" pitchFamily="34" charset="0"/>
              </a:rPr>
              <a:t>برنامه  ، تعيين </a:t>
            </a:r>
            <a:r>
              <a:rPr lang="fa-IR" dirty="0" smtClean="0">
                <a:cs typeface="Tahoma" pitchFamily="34" charset="0"/>
              </a:rPr>
              <a:t>می گردد. </a:t>
            </a:r>
            <a:endParaRPr lang="en-US" dirty="0">
              <a:cs typeface="Tahoma" pitchFamily="34" charset="0"/>
            </a:endParaRPr>
          </a:p>
          <a:p>
            <a:pPr algn="r" rtl="1"/>
            <a:endParaRPr lang="hi-IN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a-IR" sz="3600" b="1" dirty="0" smtClean="0">
                <a:cs typeface="Tahoma" pitchFamily="34" charset="0"/>
              </a:rPr>
              <a:t>نتيجه غير قابل قبول در شمارش افتراقی گلبول های سفيد</a:t>
            </a:r>
            <a:endParaRPr lang="hi-IN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525963"/>
          </a:xfrm>
        </p:spPr>
        <p:txBody>
          <a:bodyPr/>
          <a:lstStyle/>
          <a:p>
            <a:pPr algn="r" rtl="1"/>
            <a:r>
              <a:rPr lang="fa-IR" dirty="0" smtClean="0">
                <a:cs typeface="Tahoma" pitchFamily="34" charset="0"/>
              </a:rPr>
              <a:t>بررسی نحوه ثبت نتايج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بررسی عملکرد و سوابق آموزشی فرد آزمايش کننده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برنامه ريزی برای آموزش</a:t>
            </a:r>
            <a:endParaRPr lang="hi-IN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fa-IR" sz="6600" dirty="0" smtClean="0">
                <a:cs typeface="Tahoma" pitchFamily="34" charset="0"/>
              </a:rPr>
              <a:t>با تشکر</a:t>
            </a:r>
            <a:endParaRPr lang="hi-IN" sz="6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2071678"/>
            <a:ext cx="7772400" cy="1470025"/>
          </a:xfrm>
        </p:spPr>
        <p:txBody>
          <a:bodyPr>
            <a:normAutofit/>
          </a:bodyPr>
          <a:lstStyle/>
          <a:p>
            <a:pPr rtl="1"/>
            <a:r>
              <a:rPr lang="fa-IR" dirty="0" smtClean="0">
                <a:cs typeface="B Kamran Outline" pitchFamily="2" charset="-78"/>
              </a:rPr>
              <a:t>کاربرد نتايج برنامه ارزيابی خارجی کيفيت در آزمايشگاه هماتولوژی</a:t>
            </a:r>
            <a:endParaRPr lang="hi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756592" y="5105400"/>
            <a:ext cx="6400800" cy="1752600"/>
          </a:xfrm>
        </p:spPr>
        <p:txBody>
          <a:bodyPr/>
          <a:lstStyle/>
          <a:p>
            <a:r>
              <a:rPr lang="fa-IR" dirty="0" smtClean="0">
                <a:cs typeface="B Farnaz" pitchFamily="2" charset="-78"/>
              </a:rPr>
              <a:t>دکتر پريسا داهيم </a:t>
            </a:r>
          </a:p>
          <a:p>
            <a:endParaRPr lang="hi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a-IR" b="1" dirty="0" smtClean="0">
                <a:cs typeface="Tahoma" pitchFamily="34" charset="0"/>
              </a:rPr>
              <a:t>شايعترين آزمايش های هماتولوژی</a:t>
            </a:r>
            <a:endParaRPr lang="hi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/>
          <a:lstStyle/>
          <a:p>
            <a:pPr algn="r" rtl="1"/>
            <a:r>
              <a:rPr lang="fa-IR" dirty="0" smtClean="0">
                <a:cs typeface="Tahoma" pitchFamily="34" charset="0"/>
              </a:rPr>
              <a:t>آزمايش شمارش سلول های خونی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شمارش افتراقی گلبول های سفيد و تشخيص مرفولوژی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آزمايشات انعقادی</a:t>
            </a:r>
          </a:p>
          <a:p>
            <a:pPr algn="r" rtl="1"/>
            <a:endParaRPr lang="hi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Farnaz" pitchFamily="2" charset="-78"/>
              </a:rPr>
              <a:t>نمونه های مجهول هماتولوژی</a:t>
            </a:r>
            <a:endParaRPr lang="hi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/>
          <a:lstStyle/>
          <a:p>
            <a:pPr algn="r" rtl="1"/>
            <a:r>
              <a:rPr lang="fa-IR" dirty="0" smtClean="0">
                <a:cs typeface="Tahoma" pitchFamily="34" charset="0"/>
              </a:rPr>
              <a:t>خون کنترل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پلاسما کنترل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گسترش خون محيطی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Tahoma" pitchFamily="34" charset="0"/>
              </a:rPr>
              <a:t>مدارک</a:t>
            </a:r>
            <a:endParaRPr lang="hi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Tahoma" pitchFamily="34" charset="0"/>
              </a:rPr>
              <a:t>دستورالعمل نحوه برخورد با نتايج برنامه ارزيابی خارجی کيفيت هماتولوژی</a:t>
            </a:r>
          </a:p>
          <a:p>
            <a:pPr algn="r" rtl="1">
              <a:buNone/>
            </a:pPr>
            <a:endParaRPr lang="fa-IR" sz="1800" dirty="0" smtClean="0">
              <a:cs typeface="Tahoma" pitchFamily="34" charset="0"/>
            </a:endParaRPr>
          </a:p>
          <a:p>
            <a:pPr algn="r" rtl="1"/>
            <a:endParaRPr lang="hi-IN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cs typeface="Tahoma" pitchFamily="34" charset="0"/>
              </a:rPr>
              <a:t>ثبت.....</a:t>
            </a:r>
            <a:endParaRPr lang="hi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Tahoma" pitchFamily="34" charset="0"/>
              </a:rPr>
              <a:t>زمان دريافت نمونه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 زمان انجام آزمايش و نام فرد انجام دهنده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 چگونگی آماده نمودن نمونه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 نام ثبت کننده نتايج در برگه جوابدهی</a:t>
            </a:r>
          </a:p>
          <a:p>
            <a:pPr algn="r" rtl="1">
              <a:buNone/>
            </a:pPr>
            <a:r>
              <a:rPr lang="fa-IR" dirty="0" smtClean="0">
                <a:cs typeface="Tahoma" pitchFamily="34" charset="0"/>
              </a:rPr>
              <a:t>         </a:t>
            </a:r>
          </a:p>
          <a:p>
            <a:pPr algn="r" rtl="1"/>
            <a:endParaRPr lang="hi-I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4000" b="1" dirty="0" smtClean="0">
                <a:cs typeface="Tahoma" pitchFamily="34" charset="0"/>
              </a:rPr>
              <a:t>پردازش آماری( پارامترهای کمی)</a:t>
            </a:r>
            <a:endParaRPr lang="hi-IN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840303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cs typeface="Tahoma" pitchFamily="34" charset="0"/>
              </a:rPr>
              <a:t>محاسبه ميانگين هر پارامتر و محاسبه انحراف معيار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خارج کردن داده های خارج از </a:t>
            </a:r>
            <a:r>
              <a:rPr lang="en-US" dirty="0" smtClean="0">
                <a:cs typeface="Tahoma" pitchFamily="34" charset="0"/>
              </a:rPr>
              <a:t>  ± 2.5 SD</a:t>
            </a:r>
            <a:endParaRPr lang="fa-IR" dirty="0" smtClean="0">
              <a:cs typeface="Tahoma" pitchFamily="34" charset="0"/>
            </a:endParaRPr>
          </a:p>
          <a:p>
            <a:pPr algn="r" rtl="1"/>
            <a:r>
              <a:rPr lang="fa-IR" dirty="0" smtClean="0">
                <a:cs typeface="Tahoma" pitchFamily="34" charset="0"/>
              </a:rPr>
              <a:t>محاسبه ميانگين مجدد</a:t>
            </a:r>
          </a:p>
          <a:p>
            <a:pPr rtl="1">
              <a:buNone/>
            </a:pPr>
            <a:r>
              <a:rPr lang="en-US" dirty="0" smtClean="0"/>
              <a:t>                            </a:t>
            </a:r>
            <a:r>
              <a:rPr lang="en-US" sz="2800" dirty="0" err="1" smtClean="0"/>
              <a:t>Lab.result</a:t>
            </a:r>
            <a:r>
              <a:rPr lang="en-US" sz="2800" dirty="0" smtClean="0"/>
              <a:t> – Adjusted mean</a:t>
            </a:r>
          </a:p>
          <a:p>
            <a:pPr rtl="1">
              <a:buNone/>
            </a:pPr>
            <a:r>
              <a:rPr lang="en-US" sz="2800" dirty="0" smtClean="0"/>
              <a:t>DI(Deviation Index)=</a:t>
            </a:r>
          </a:p>
          <a:p>
            <a:pPr rtl="1">
              <a:buNone/>
            </a:pPr>
            <a:r>
              <a:rPr lang="en-US" sz="2800" dirty="0"/>
              <a:t> </a:t>
            </a:r>
            <a:r>
              <a:rPr lang="en-US" sz="2800" dirty="0" smtClean="0"/>
              <a:t>                                                Weighted SD</a:t>
            </a:r>
            <a:endParaRPr lang="hi-IN" sz="28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139952" y="4581128"/>
            <a:ext cx="435771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Weighted SD</a:t>
            </a:r>
            <a:endParaRPr lang="hi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>
                <a:cs typeface="Tahoma" pitchFamily="34" charset="0"/>
              </a:rPr>
              <a:t>انحراف معيار گروه آزمايشگاهها با عملکرد مناسب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استفاده از </a:t>
            </a:r>
            <a:r>
              <a:rPr lang="en-US" dirty="0" smtClean="0">
                <a:cs typeface="Tahoma" pitchFamily="34" charset="0"/>
              </a:rPr>
              <a:t>CV</a:t>
            </a:r>
            <a:r>
              <a:rPr lang="fa-IR" dirty="0" smtClean="0">
                <a:cs typeface="Tahoma" pitchFamily="34" charset="0"/>
              </a:rPr>
              <a:t> مجاز مندرج در مراجع معتبر بين المللی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محاسبه ميانگين </a:t>
            </a:r>
            <a:r>
              <a:rPr lang="en-US" dirty="0" smtClean="0">
                <a:cs typeface="Tahoma" pitchFamily="34" charset="0"/>
              </a:rPr>
              <a:t>SD</a:t>
            </a:r>
            <a:r>
              <a:rPr lang="fa-IR" dirty="0" smtClean="0">
                <a:cs typeface="Tahoma" pitchFamily="34" charset="0"/>
              </a:rPr>
              <a:t> کل پارامترها در 6 ماه گذشته</a:t>
            </a:r>
          </a:p>
          <a:p>
            <a:pPr algn="r" rtl="1"/>
            <a:r>
              <a:rPr lang="fa-IR" dirty="0" smtClean="0">
                <a:cs typeface="Tahoma" pitchFamily="34" charset="0"/>
              </a:rPr>
              <a:t>استفاده از </a:t>
            </a:r>
            <a:r>
              <a:rPr lang="en-US" dirty="0" smtClean="0">
                <a:cs typeface="Tahoma" pitchFamily="34" charset="0"/>
              </a:rPr>
              <a:t>SD</a:t>
            </a:r>
            <a:r>
              <a:rPr lang="fa-IR" dirty="0" smtClean="0">
                <a:cs typeface="Tahoma" pitchFamily="34" charset="0"/>
              </a:rPr>
              <a:t> مجاز بر اساس اهميت بالينی</a:t>
            </a:r>
            <a:endParaRPr lang="hi-I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i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fa-IR" dirty="0"/>
          </a:p>
          <a:p>
            <a:endParaRPr lang="hi-IN" dirty="0"/>
          </a:p>
        </p:txBody>
      </p:sp>
      <p:pic>
        <p:nvPicPr>
          <p:cNvPr id="2050" name="Picture 2" descr="chart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914400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472</TotalTime>
  <Words>445</Words>
  <Application>Microsoft Office PowerPoint</Application>
  <PresentationFormat>On-screen Show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به نام خدا</vt:lpstr>
      <vt:lpstr>کاربرد نتايج برنامه ارزيابی خارجی کيفيت در آزمايشگاه هماتولوژی</vt:lpstr>
      <vt:lpstr>شايعترين آزمايش های هماتولوژی</vt:lpstr>
      <vt:lpstr>نمونه های مجهول هماتولوژی</vt:lpstr>
      <vt:lpstr>مدارک</vt:lpstr>
      <vt:lpstr>ثبت.....</vt:lpstr>
      <vt:lpstr>پردازش آماری( پارامترهای کمی)</vt:lpstr>
      <vt:lpstr>Weighted SD</vt:lpstr>
      <vt:lpstr>Slide 9</vt:lpstr>
      <vt:lpstr>تفسير گزارش</vt:lpstr>
      <vt:lpstr>DI</vt:lpstr>
      <vt:lpstr>اقدامات در برخورد با نتايج غير قابل قبول </vt:lpstr>
      <vt:lpstr>Slide 13</vt:lpstr>
      <vt:lpstr>Slide 14</vt:lpstr>
      <vt:lpstr>Slide 15</vt:lpstr>
      <vt:lpstr>اسمير خون محيطی</vt:lpstr>
      <vt:lpstr>نتيجه غير قابل قبول در شمارش افتراقی گلبول های سفيد</vt:lpstr>
      <vt:lpstr>Slide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برنامه ارزيابی خارجی کيفيت هماتولوژی</dc:title>
  <dc:creator>dahim</dc:creator>
  <cp:lastModifiedBy>dahim</cp:lastModifiedBy>
  <cp:revision>53</cp:revision>
  <dcterms:created xsi:type="dcterms:W3CDTF">2009-10-18T09:41:20Z</dcterms:created>
  <dcterms:modified xsi:type="dcterms:W3CDTF">2011-07-26T09:41:47Z</dcterms:modified>
</cp:coreProperties>
</file>